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85" r:id="rId3"/>
    <p:sldId id="287" r:id="rId4"/>
    <p:sldId id="277" r:id="rId5"/>
    <p:sldId id="288" r:id="rId6"/>
    <p:sldId id="279" r:id="rId7"/>
    <p:sldId id="281" r:id="rId8"/>
    <p:sldId id="298" r:id="rId9"/>
    <p:sldId id="293" r:id="rId10"/>
    <p:sldId id="275" r:id="rId11"/>
    <p:sldId id="280" r:id="rId12"/>
    <p:sldId id="292" r:id="rId13"/>
    <p:sldId id="296" r:id="rId14"/>
    <p:sldId id="283" r:id="rId15"/>
    <p:sldId id="289" r:id="rId16"/>
    <p:sldId id="295" r:id="rId17"/>
    <p:sldId id="294" r:id="rId18"/>
    <p:sldId id="282" r:id="rId19"/>
    <p:sldId id="29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5BE93B-82CC-4B8D-B191-9EA19D8118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DC6129-AA1F-4F7A-8B5E-8ACF9DA344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2B0E45-EEA6-45B2-883A-4DB43098BC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6C4CD9BD-4431-4F34-8171-EFC0C384D0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4F8974-D937-420F-BCCF-8892E69A42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EE861D-ED72-49DE-B134-087ED7DC70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AA1DD9-18EA-4C17-90FB-A75C0FA3BD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6868DD-2454-45AF-BE89-83B79E976A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AE785F-7A33-484A-82BA-58227BE887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9CBE556-CB7F-4A8B-8168-1BDFD3640D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60DCF6-5CE9-471B-A2CB-C4868981B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7EB776-6631-4E4D-B74E-A4D62D5E33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F693B52B-CE6C-485B-B8FB-34294CE8FE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gif"/><Relationship Id="rId7" Type="http://schemas.openxmlformats.org/officeDocument/2006/relationships/image" Target="../media/image26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image" Target="../media/image23.gif"/><Relationship Id="rId9" Type="http://schemas.openxmlformats.org/officeDocument/2006/relationships/image" Target="../media/image2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28662" y="1571612"/>
            <a:ext cx="7910538" cy="2857520"/>
          </a:xfrm>
        </p:spPr>
        <p:txBody>
          <a:bodyPr>
            <a:normAutofit fontScale="90000"/>
          </a:bodyPr>
          <a:lstStyle/>
          <a:p>
            <a:pPr algn="r"/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>
                <a:solidFill>
                  <a:srgbClr val="FF0000"/>
                </a:solidFill>
              </a:rPr>
              <a:t>Тема урока: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 «</a:t>
            </a:r>
            <a:r>
              <a:rPr lang="ru-RU" sz="7200" b="1" i="1" dirty="0" smtClean="0">
                <a:solidFill>
                  <a:srgbClr val="FF0000"/>
                </a:solidFill>
              </a:rPr>
              <a:t>Цепи питания».</a:t>
            </a:r>
            <a:r>
              <a:rPr lang="ru-RU" sz="7200" b="1" i="1" dirty="0" smtClean="0"/>
              <a:t/>
            </a:r>
            <a:br>
              <a:rPr lang="ru-RU" sz="7200" b="1" i="1" dirty="0" smtClean="0"/>
            </a:br>
            <a:r>
              <a:rPr lang="ru-RU" sz="7200" b="1" i="1" dirty="0" smtClean="0"/>
              <a:t>7 </a:t>
            </a:r>
            <a:r>
              <a:rPr lang="ru-RU" sz="7200" b="1" i="1" dirty="0" err="1" smtClean="0"/>
              <a:t>классс</a:t>
            </a:r>
            <a:endParaRPr lang="ru-RU" sz="7200" b="1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25" y="5072063"/>
            <a:ext cx="401955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400" y="285728"/>
            <a:ext cx="8229600" cy="70483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  <a:ea typeface="+mj-ea"/>
                <a:cs typeface="+mj-cs"/>
              </a:rPr>
              <a:t>Пирамида продукции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5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  <a:ea typeface="+mj-ea"/>
                <a:cs typeface="+mj-cs"/>
              </a:rPr>
              <a:t>и поток энергии в экосистемах</a:t>
            </a:r>
          </a:p>
        </p:txBody>
      </p:sp>
      <p:pic>
        <p:nvPicPr>
          <p:cNvPr id="32770" name="Picture 2" descr="G:\химия\Ольге Лембитовне\skf6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4675" y="1493838"/>
            <a:ext cx="1798638" cy="1298575"/>
          </a:xfrm>
          <a:prstGeom prst="rect">
            <a:avLst/>
          </a:prstGeom>
          <a:noFill/>
        </p:spPr>
      </p:pic>
      <p:pic>
        <p:nvPicPr>
          <p:cNvPr id="6" name="Picture 5" descr="C:\Documents and Settings\Admin\Мои документы\Мои рисунки\природа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2"/>
            <a:ext cx="1785917" cy="17859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75" y="857250"/>
            <a:ext cx="14430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ЭНЕРГИЯ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7438" y="5572125"/>
            <a:ext cx="4786312" cy="92868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 i="1" dirty="0"/>
              <a:t>ПРОДУЦЕНТ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43250" y="4214813"/>
            <a:ext cx="3500438" cy="13430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КОНСУМЕНТ</a:t>
            </a:r>
          </a:p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ПЕРВОГО ПОРЯДКА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86188" y="3000375"/>
            <a:ext cx="2357437" cy="1200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КОНСУМЕНТ</a:t>
            </a:r>
          </a:p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ВТОРОГО ПОРЯДКА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500" y="1785938"/>
            <a:ext cx="1857375" cy="12001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КОНСУМЕНТ</a:t>
            </a:r>
          </a:p>
          <a:p>
            <a:pPr algn="ctr">
              <a:defRPr/>
            </a:pPr>
            <a:r>
              <a:rPr lang="ru-RU" b="1" i="1" dirty="0">
                <a:latin typeface="Georgia" pitchFamily="18" charset="0"/>
              </a:rPr>
              <a:t>ТРЕТЬЕГО ПОРЯДКА</a:t>
            </a:r>
          </a:p>
        </p:txBody>
      </p:sp>
      <p:pic>
        <p:nvPicPr>
          <p:cNvPr id="32771" name="Picture 3" descr="G:\химия\Ольге Лембитовне\skf6A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8763" y="2992438"/>
            <a:ext cx="2541587" cy="1085850"/>
          </a:xfrm>
          <a:prstGeom prst="rect">
            <a:avLst/>
          </a:prstGeom>
          <a:noFill/>
        </p:spPr>
      </p:pic>
      <p:pic>
        <p:nvPicPr>
          <p:cNvPr id="32772" name="Picture 4" descr="G:\химия\Ольге Лембитовне\skf6A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8988" y="4206875"/>
            <a:ext cx="1797050" cy="1425575"/>
          </a:xfrm>
          <a:prstGeom prst="rect">
            <a:avLst/>
          </a:prstGeom>
          <a:noFill/>
        </p:spPr>
      </p:pic>
      <p:pic>
        <p:nvPicPr>
          <p:cNvPr id="32773" name="Picture 5" descr="G:\химия\Ольге Лембитовне\skf6A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38925" y="5492750"/>
            <a:ext cx="2511425" cy="1084263"/>
          </a:xfrm>
          <a:prstGeom prst="rect">
            <a:avLst/>
          </a:prstGeom>
          <a:noFill/>
        </p:spPr>
      </p:pic>
      <p:sp>
        <p:nvSpPr>
          <p:cNvPr id="16" name="Стрелка вниз 15"/>
          <p:cNvSpPr/>
          <p:nvPr/>
        </p:nvSpPr>
        <p:spPr>
          <a:xfrm rot="20525546">
            <a:off x="1892300" y="1668463"/>
            <a:ext cx="357188" cy="45291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8055622">
            <a:off x="2715418" y="3510757"/>
            <a:ext cx="354013" cy="9779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769638">
            <a:off x="3237706" y="2409032"/>
            <a:ext cx="376237" cy="9779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8055622">
            <a:off x="3653632" y="1193006"/>
            <a:ext cx="355600" cy="979487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2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2262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Практическая работа «Составление и анализ пищевых цепей».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00042"/>
            <a:ext cx="728667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Образовательный портал «РЕШУ ОГЭ».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Задание 19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Выберите из приведенного ниже списка две характеристики, которые можно использовать для экологического описания данного животного.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характеристик: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1-активный охотник;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2-всеядное животное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3-консумент первого порядка;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консумент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второго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порядкка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20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00042"/>
            <a:ext cx="7143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20  (ОТВЕТЫ).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№1-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З И Е |СЛ И Е |С О И Е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№2-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 Е В|И К ГА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№3-Д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 К В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-З Н Г Б |Л Н Г Б |М Н Г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 В ГА |В ГА М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 З М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№7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-Л В Е К|Л В Е И |Л В Е Ж |Л В Е А |Л В БА |Л В И К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№8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-М Л З Г |М Л И З |М Л И В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-Ж Л Е Г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 П Н М |Р П О М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5591175" y="1905000"/>
            <a:ext cx="3552825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При переходе с одного звена питания на другой усваивается организмами примерно 10% от общей массы съеденного корма.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Цепь питания не может состоять более, чем из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4 - 6 звеньев (трофических уровней).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</a:pPr>
            <a:endParaRPr lang="ru-RU" sz="2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6" name="Picture 8" descr="эколог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12875"/>
            <a:ext cx="5508625" cy="5029200"/>
          </a:xfrm>
          <a:noFill/>
          <a:ln/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900113" y="404813"/>
            <a:ext cx="7488237" cy="51911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FF00"/>
                </a:solidFill>
              </a:rPr>
              <a:t>Правило экологической пирамиды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722439" y="3128433"/>
            <a:ext cx="803275" cy="518584"/>
          </a:xfrm>
          <a:prstGeom prst="rightArrow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2" name="Рисунок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39" y="2705100"/>
            <a:ext cx="1304925" cy="133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25714" y="2705100"/>
            <a:ext cx="1271587" cy="133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3811589" y="3128433"/>
            <a:ext cx="803275" cy="518584"/>
          </a:xfrm>
          <a:prstGeom prst="rightArrow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5" name="Рисунок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3754967"/>
            <a:ext cx="869950" cy="47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Рисунок 1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3132667"/>
            <a:ext cx="869950" cy="47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Рисунок 1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2531534"/>
            <a:ext cx="869950" cy="47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право 17"/>
          <p:cNvSpPr/>
          <p:nvPr/>
        </p:nvSpPr>
        <p:spPr>
          <a:xfrm>
            <a:off x="5586413" y="3128433"/>
            <a:ext cx="804862" cy="518584"/>
          </a:xfrm>
          <a:prstGeom prst="rightArrow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Прямоугольник 18"/>
          <p:cNvSpPr>
            <a:spLocks noChangeArrowheads="1"/>
          </p:cNvSpPr>
          <p:nvPr/>
        </p:nvSpPr>
        <p:spPr bwMode="auto">
          <a:xfrm>
            <a:off x="412750" y="4351867"/>
            <a:ext cx="12065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000" b="1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1000 кг</a:t>
            </a:r>
          </a:p>
        </p:txBody>
      </p:sp>
      <p:sp>
        <p:nvSpPr>
          <p:cNvPr id="32780" name="Прямоугольник 19"/>
          <p:cNvSpPr>
            <a:spLocks noChangeArrowheads="1"/>
          </p:cNvSpPr>
          <p:nvPr/>
        </p:nvSpPr>
        <p:spPr bwMode="auto">
          <a:xfrm>
            <a:off x="2559050" y="4351867"/>
            <a:ext cx="12065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000" b="1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100 кг</a:t>
            </a:r>
          </a:p>
        </p:txBody>
      </p:sp>
      <p:sp>
        <p:nvSpPr>
          <p:cNvPr id="32781" name="Прямоугольник 20"/>
          <p:cNvSpPr>
            <a:spLocks noChangeArrowheads="1"/>
          </p:cNvSpPr>
          <p:nvPr/>
        </p:nvSpPr>
        <p:spPr bwMode="auto">
          <a:xfrm>
            <a:off x="4548188" y="4351867"/>
            <a:ext cx="12065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000" b="1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10 кг</a:t>
            </a:r>
          </a:p>
        </p:txBody>
      </p:sp>
      <p:sp>
        <p:nvSpPr>
          <p:cNvPr id="32782" name="Прямоугольник 21"/>
          <p:cNvSpPr>
            <a:spLocks noChangeArrowheads="1"/>
          </p:cNvSpPr>
          <p:nvPr/>
        </p:nvSpPr>
        <p:spPr bwMode="auto">
          <a:xfrm>
            <a:off x="7145338" y="4351867"/>
            <a:ext cx="12065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sz="2000" b="1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1 кг</a:t>
            </a:r>
          </a:p>
        </p:txBody>
      </p:sp>
      <p:pic>
        <p:nvPicPr>
          <p:cNvPr id="32783" name="Рисунок 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3663" y="2726268"/>
            <a:ext cx="2449512" cy="131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0" y="0"/>
            <a:ext cx="1760538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380288" y="0"/>
            <a:ext cx="1763712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627189" y="0"/>
            <a:ext cx="5889625" cy="753533"/>
          </a:xfrm>
          <a:prstGeom prst="rect">
            <a:avLst/>
          </a:prstGeom>
          <a:solidFill>
            <a:srgbClr val="7F685C"/>
          </a:solidFill>
          <a:ln>
            <a:noFill/>
          </a:ln>
          <a:effectLst>
            <a:outerShdw blurRad="101600" dist="12700" sx="101000" sy="101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cs typeface="Segoe UI Light" panose="020B0502040204020203" pitchFamily="34" charset="0"/>
            </a:endParaRPr>
          </a:p>
        </p:txBody>
      </p:sp>
      <p:sp>
        <p:nvSpPr>
          <p:cNvPr id="32787" name="TextBox 26"/>
          <p:cNvSpPr txBox="1">
            <a:spLocks noChangeArrowheads="1"/>
          </p:cNvSpPr>
          <p:nvPr/>
        </p:nvSpPr>
        <p:spPr bwMode="auto">
          <a:xfrm>
            <a:off x="2713039" y="69852"/>
            <a:ext cx="40893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>
                <a:solidFill>
                  <a:schemeClr val="bg1"/>
                </a:solidFill>
                <a:cs typeface="Segoe UI Light" pitchFamily="34" charset="0"/>
              </a:rPr>
              <a:t>Правило десяти процентов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785794"/>
            <a:ext cx="750099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количество планктона в кг необходимо, чтобы в реке Тунгуска выросла щука массой 8 кг?</a:t>
            </a:r>
            <a:endParaRPr lang="ru-RU" sz="4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(планктон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–хариус-щука)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0"/>
            <a:ext cx="1760538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80288" y="0"/>
            <a:ext cx="1763712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27189" y="0"/>
            <a:ext cx="5889625" cy="753533"/>
          </a:xfrm>
          <a:prstGeom prst="rect">
            <a:avLst/>
          </a:prstGeom>
          <a:solidFill>
            <a:srgbClr val="7F685C"/>
          </a:solidFill>
          <a:ln>
            <a:noFill/>
          </a:ln>
          <a:effectLst>
            <a:outerShdw blurRad="101600" dist="12700" sx="101000" sy="101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cs typeface="Segoe UI Light" panose="020B0502040204020203" pitchFamily="34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2606676" y="42334"/>
            <a:ext cx="3952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>
                <a:solidFill>
                  <a:schemeClr val="bg1"/>
                </a:solidFill>
                <a:cs typeface="Segoe UI Light" pitchFamily="34" charset="0"/>
              </a:rPr>
              <a:t>Биологический круговорот</a:t>
            </a:r>
          </a:p>
        </p:txBody>
      </p:sp>
      <p:pic>
        <p:nvPicPr>
          <p:cNvPr id="6150" name="Рисунок 1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9689" y="3653367"/>
            <a:ext cx="1577975" cy="27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1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2488" y="2891367"/>
            <a:ext cx="1720850" cy="152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2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67125" y="797984"/>
            <a:ext cx="1809750" cy="263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21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37239" y="2853267"/>
            <a:ext cx="11271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трелка вправо 23"/>
          <p:cNvSpPr/>
          <p:nvPr/>
        </p:nvSpPr>
        <p:spPr>
          <a:xfrm rot="18900000">
            <a:off x="3128963" y="2152651"/>
            <a:ext cx="696912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2700000">
            <a:off x="5201974" y="2240758"/>
            <a:ext cx="929217" cy="528637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8100000">
            <a:off x="5318126" y="4614334"/>
            <a:ext cx="696913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3500000">
            <a:off x="3012811" y="4702440"/>
            <a:ext cx="929216" cy="528638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357166"/>
            <a:ext cx="5143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Тест «Что я за птица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978181"/>
          <a:ext cx="7358114" cy="30569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14512"/>
                <a:gridCol w="1857388"/>
                <a:gridCol w="2071702"/>
                <a:gridCol w="1714512"/>
              </a:tblGrid>
              <a:tr h="5219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балла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балла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балл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0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Активность 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высокая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средняя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низкая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269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 урока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усвоил</a:t>
                      </a:r>
                      <a:r>
                        <a:rPr lang="ru-RU" sz="18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хорошо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усвоил частично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усвоил слабо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131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Объяснить товарищу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 сам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 с подсказкой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затрудняюсь</a:t>
                      </a:r>
                      <a:endParaRPr lang="ru-RU" sz="1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500166" y="3929066"/>
            <a:ext cx="7215238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Соотношение набранных баллов с видами птиц.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«3-5 баллов»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воробей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собираете знания по зернышку;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«6-7 баллов»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соловей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поведайте о своих  знаниях другим;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«8-9 баллов»-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орел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для вас открылись тайны знаний.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 algn="ctr"/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69863" y="500042"/>
            <a:ext cx="5143501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79904" y="0"/>
            <a:ext cx="3864096" cy="60722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40301" y="-27517"/>
            <a:ext cx="358775" cy="6898217"/>
          </a:xfrm>
          <a:prstGeom prst="rect">
            <a:avLst/>
          </a:prstGeom>
          <a:solidFill>
            <a:srgbClr val="C8BBB4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7" name="Прямоугольник 8"/>
          <p:cNvSpPr>
            <a:spLocks noChangeArrowheads="1"/>
          </p:cNvSpPr>
          <p:nvPr/>
        </p:nvSpPr>
        <p:spPr bwMode="auto">
          <a:xfrm>
            <a:off x="5364164" y="2180168"/>
            <a:ext cx="3705225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15000"/>
              </a:lnSpc>
            </a:pPr>
            <a:r>
              <a:rPr lang="ru-RU" altLang="ru-RU" sz="2000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На земном шаре происходит постоянное и вечное движение энергии, которое обеспечивает жизнь </a:t>
            </a:r>
          </a:p>
          <a:p>
            <a:pPr eaLnBrk="1" hangingPunct="1">
              <a:lnSpc>
                <a:spcPct val="115000"/>
              </a:lnSpc>
            </a:pPr>
            <a:r>
              <a:rPr lang="ru-RU" altLang="ru-RU" sz="2000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на планете.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698501"/>
            <a:ext cx="2189192" cy="208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1163638" y="3429000"/>
            <a:ext cx="1223962" cy="670984"/>
          </a:xfrm>
          <a:prstGeom prst="roundRect">
            <a:avLst/>
          </a:prstGeom>
          <a:ln w="9525">
            <a:solidFill>
              <a:srgbClr val="7F685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2000" b="1">
                <a:solidFill>
                  <a:srgbClr val="645148"/>
                </a:solidFill>
                <a:cs typeface="Segoe UI Light" pitchFamily="34" charset="0"/>
              </a:rPr>
              <a:t>Энергия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11514" y="2683934"/>
            <a:ext cx="1768475" cy="1308100"/>
          </a:xfrm>
          <a:prstGeom prst="roundRect">
            <a:avLst/>
          </a:prstGeom>
          <a:ln w="9525">
            <a:solidFill>
              <a:srgbClr val="7F685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b="1">
                <a:solidFill>
                  <a:srgbClr val="645148"/>
                </a:solidFill>
                <a:cs typeface="Segoe UI Light" pitchFamily="34" charset="0"/>
              </a:rPr>
              <a:t>Органическое</a:t>
            </a:r>
          </a:p>
          <a:p>
            <a:pPr algn="ctr" eaLnBrk="1" hangingPunct="1"/>
            <a:r>
              <a:rPr lang="ru-RU" altLang="ru-RU" b="1">
                <a:solidFill>
                  <a:srgbClr val="645148"/>
                </a:solidFill>
                <a:cs typeface="Segoe UI Light" pitchFamily="34" charset="0"/>
              </a:rPr>
              <a:t>вещество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166939" y="1413934"/>
            <a:ext cx="5762647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dirty="0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Вещества могут быть использованы повторно.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dirty="0">
                <a:solidFill>
                  <a:srgbClr val="645148"/>
                </a:solidFill>
                <a:ea typeface="Times New Roman" pitchFamily="18" charset="0"/>
                <a:cs typeface="Segoe UI Light" pitchFamily="34" charset="0"/>
              </a:rPr>
              <a:t>Энергия может быть использована один раз.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8400" y="3992034"/>
            <a:ext cx="2395566" cy="263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/>
          <p:nvPr/>
        </p:nvSpPr>
        <p:spPr>
          <a:xfrm rot="18900000">
            <a:off x="3300413" y="3977218"/>
            <a:ext cx="481012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2357430"/>
            <a:ext cx="18573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трелка вправо 23"/>
          <p:cNvSpPr/>
          <p:nvPr/>
        </p:nvSpPr>
        <p:spPr>
          <a:xfrm>
            <a:off x="5141913" y="2999318"/>
            <a:ext cx="474662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1482461" y="2694782"/>
            <a:ext cx="554567" cy="528638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2700000">
            <a:off x="1463411" y="4539457"/>
            <a:ext cx="929217" cy="528638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0800000">
            <a:off x="5724526" y="5122334"/>
            <a:ext cx="696913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63751" y="4110567"/>
            <a:ext cx="1579563" cy="27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трелка вправо 28"/>
          <p:cNvSpPr/>
          <p:nvPr/>
        </p:nvSpPr>
        <p:spPr>
          <a:xfrm rot="2700000">
            <a:off x="6122458" y="3966095"/>
            <a:ext cx="929217" cy="527050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19601" y="4705351"/>
            <a:ext cx="11271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Стрелка вправо 30"/>
          <p:cNvSpPr/>
          <p:nvPr/>
        </p:nvSpPr>
        <p:spPr>
          <a:xfrm rot="10800000">
            <a:off x="3568701" y="5122334"/>
            <a:ext cx="696913" cy="702733"/>
          </a:xfrm>
          <a:prstGeom prst="rightArrow">
            <a:avLst/>
          </a:prstGeom>
          <a:solidFill>
            <a:srgbClr val="806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0"/>
            <a:ext cx="1760538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380288" y="0"/>
            <a:ext cx="1763712" cy="533400"/>
          </a:xfrm>
          <a:prstGeom prst="rect">
            <a:avLst/>
          </a:prstGeom>
          <a:solidFill>
            <a:srgbClr val="7F685C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13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627189" y="0"/>
            <a:ext cx="5889625" cy="753533"/>
          </a:xfrm>
          <a:prstGeom prst="rect">
            <a:avLst/>
          </a:prstGeom>
          <a:solidFill>
            <a:srgbClr val="7F685C"/>
          </a:solidFill>
          <a:ln>
            <a:noFill/>
          </a:ln>
          <a:effectLst>
            <a:outerShdw blurRad="101600" dist="12700" sx="101000" sy="101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cs typeface="Segoe UI Light" panose="020B0502040204020203" pitchFamily="34" charset="0"/>
            </a:endParaRPr>
          </a:p>
        </p:txBody>
      </p:sp>
      <p:sp>
        <p:nvSpPr>
          <p:cNvPr id="9236" name="TextBox 34"/>
          <p:cNvSpPr txBox="1">
            <a:spLocks noChangeArrowheads="1"/>
          </p:cNvSpPr>
          <p:nvPr/>
        </p:nvSpPr>
        <p:spPr bwMode="auto">
          <a:xfrm>
            <a:off x="2443163" y="42334"/>
            <a:ext cx="45351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>
                <a:solidFill>
                  <a:schemeClr val="bg1"/>
                </a:solidFill>
                <a:cs typeface="Segoe UI Light" pitchFamily="34" charset="0"/>
              </a:rPr>
              <a:t>Круговорот энергии и веществ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22" grpId="0" animBg="1"/>
      <p:bldP spid="24" grpId="0" animBg="1"/>
      <p:bldP spid="25" grpId="0" animBg="1"/>
      <p:bldP spid="25" grpId="1" animBg="1"/>
      <p:bldP spid="25" grpId="2" animBg="1"/>
      <p:bldP spid="25" grpId="3" animBg="1"/>
      <p:bldP spid="26" grpId="0" animBg="1"/>
      <p:bldP spid="27" grpId="0" animBg="1"/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Цепь питания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механизм передачи веществ и энергии в пищевых взаимоотношениях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1108076" y="2440518"/>
            <a:ext cx="2339975" cy="2273300"/>
            <a:chOff x="467544" y="1833953"/>
            <a:chExt cx="2340260" cy="170410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67544" y="2673310"/>
              <a:ext cx="2160851" cy="864745"/>
            </a:xfrm>
            <a:prstGeom prst="roundRect">
              <a:avLst/>
            </a:prstGeom>
            <a:ln w="9525">
              <a:solidFill>
                <a:srgbClr val="7F685C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/>
              <a:r>
                <a:rPr lang="ru-RU" altLang="ru-RU" sz="2000" dirty="0">
                  <a:solidFill>
                    <a:srgbClr val="645148"/>
                  </a:solidFill>
                  <a:cs typeface="Segoe UI Light" pitchFamily="34" charset="0"/>
                </a:rPr>
                <a:t>Пастбищная</a:t>
              </a:r>
            </a:p>
            <a:p>
              <a:pPr algn="ctr" eaLnBrk="1" hangingPunct="1"/>
              <a:r>
                <a:rPr lang="ru-RU" altLang="ru-RU" sz="2000" dirty="0" smtClean="0">
                  <a:solidFill>
                    <a:srgbClr val="645148"/>
                  </a:solidFill>
                  <a:cs typeface="Segoe UI Light" pitchFamily="34" charset="0"/>
                </a:rPr>
                <a:t>цепь (</a:t>
              </a:r>
              <a:r>
                <a:rPr lang="ru-RU" altLang="ru-RU" sz="2000" dirty="0" err="1" smtClean="0">
                  <a:solidFill>
                    <a:srgbClr val="645148"/>
                  </a:solidFill>
                  <a:cs typeface="Segoe UI Light" pitchFamily="34" charset="0"/>
                </a:rPr>
                <a:t>выедания</a:t>
              </a:r>
              <a:r>
                <a:rPr lang="ru-RU" altLang="ru-RU" sz="2000" dirty="0" smtClean="0">
                  <a:solidFill>
                    <a:srgbClr val="645148"/>
                  </a:solidFill>
                  <a:cs typeface="Segoe UI Light" pitchFamily="34" charset="0"/>
                </a:rPr>
                <a:t>)</a:t>
              </a:r>
              <a:endParaRPr lang="ru-RU" altLang="ru-RU" sz="2000" dirty="0">
                <a:solidFill>
                  <a:srgbClr val="645148"/>
                </a:solidFill>
                <a:cs typeface="Segoe UI Light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2034598" y="1833953"/>
              <a:ext cx="773206" cy="637848"/>
            </a:xfrm>
            <a:prstGeom prst="line">
              <a:avLst/>
            </a:prstGeom>
            <a:ln w="6350">
              <a:solidFill>
                <a:srgbClr val="7F685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5837239" y="2374900"/>
            <a:ext cx="2232025" cy="2338917"/>
            <a:chOff x="6444462" y="1787003"/>
            <a:chExt cx="2231994" cy="1753907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515898" y="2677448"/>
              <a:ext cx="2160558" cy="863462"/>
            </a:xfrm>
            <a:prstGeom prst="roundRect">
              <a:avLst/>
            </a:prstGeom>
            <a:ln w="9525">
              <a:solidFill>
                <a:srgbClr val="7F685C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/>
              <a:r>
                <a:rPr lang="ru-RU" altLang="ru-RU" sz="2000" dirty="0">
                  <a:solidFill>
                    <a:srgbClr val="645148"/>
                  </a:solidFill>
                  <a:cs typeface="Segoe UI Light" pitchFamily="34" charset="0"/>
                </a:rPr>
                <a:t>Цепь </a:t>
              </a:r>
              <a:r>
                <a:rPr lang="ru-RU" altLang="ru-RU" sz="2000" dirty="0" err="1" smtClean="0">
                  <a:solidFill>
                    <a:srgbClr val="645148"/>
                  </a:solidFill>
                  <a:cs typeface="Segoe UI Light" pitchFamily="34" charset="0"/>
                </a:rPr>
                <a:t>детритная</a:t>
              </a:r>
              <a:r>
                <a:rPr lang="ru-RU" altLang="ru-RU" sz="2000" dirty="0" smtClean="0">
                  <a:solidFill>
                    <a:srgbClr val="645148"/>
                  </a:solidFill>
                  <a:cs typeface="Segoe UI Light" pitchFamily="34" charset="0"/>
                </a:rPr>
                <a:t> (разложения)</a:t>
              </a:r>
              <a:endParaRPr lang="ru-RU" altLang="ru-RU" sz="2000" dirty="0">
                <a:solidFill>
                  <a:srgbClr val="645148"/>
                </a:solidFill>
                <a:cs typeface="Segoe UI Light" pitchFamily="34" charset="0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6444462" y="1787003"/>
              <a:ext cx="935024" cy="655533"/>
            </a:xfrm>
            <a:prstGeom prst="line">
              <a:avLst/>
            </a:prstGeom>
            <a:ln w="6350">
              <a:solidFill>
                <a:srgbClr val="7F685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Скругленный прямоугольник 21"/>
          <p:cNvSpPr/>
          <p:nvPr/>
        </p:nvSpPr>
        <p:spPr>
          <a:xfrm>
            <a:off x="2838451" y="527051"/>
            <a:ext cx="3529013" cy="1727200"/>
          </a:xfrm>
          <a:prstGeom prst="roundRect">
            <a:avLst/>
          </a:prstGeom>
          <a:ln w="12700">
            <a:solidFill>
              <a:srgbClr val="7F685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2000">
                <a:solidFill>
                  <a:srgbClr val="645148"/>
                </a:solidFill>
                <a:cs typeface="Segoe UI Light" pitchFamily="34" charset="0"/>
              </a:rPr>
              <a:t>Пищевые цепи</a:t>
            </a:r>
          </a:p>
        </p:txBody>
      </p:sp>
      <p:sp>
        <p:nvSpPr>
          <p:cNvPr id="24" name="Овал 23"/>
          <p:cNvSpPr/>
          <p:nvPr/>
        </p:nvSpPr>
        <p:spPr>
          <a:xfrm>
            <a:off x="325438" y="4980518"/>
            <a:ext cx="1116012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8" y="5700185"/>
            <a:ext cx="823912" cy="32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Прямая со стрелкой 33"/>
          <p:cNvCxnSpPr>
            <a:stCxn id="24" idx="6"/>
            <a:endCxn id="38" idx="2"/>
          </p:cNvCxnSpPr>
          <p:nvPr/>
        </p:nvCxnSpPr>
        <p:spPr>
          <a:xfrm>
            <a:off x="1441450" y="5668433"/>
            <a:ext cx="146050" cy="0"/>
          </a:xfrm>
          <a:prstGeom prst="straightConnector1">
            <a:avLst/>
          </a:prstGeom>
          <a:ln w="12700">
            <a:solidFill>
              <a:srgbClr val="6451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1587501" y="4980518"/>
            <a:ext cx="1116013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851151" y="4980518"/>
            <a:ext cx="1116013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35126" y="4995334"/>
            <a:ext cx="1019175" cy="136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6089" y="5103285"/>
            <a:ext cx="8477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4" name="Прямая со стрелкой 43"/>
          <p:cNvCxnSpPr/>
          <p:nvPr/>
        </p:nvCxnSpPr>
        <p:spPr>
          <a:xfrm>
            <a:off x="2705100" y="5668433"/>
            <a:ext cx="146050" cy="0"/>
          </a:xfrm>
          <a:prstGeom prst="straightConnector1">
            <a:avLst/>
          </a:prstGeom>
          <a:ln w="12700">
            <a:solidFill>
              <a:srgbClr val="6451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5205413" y="4980518"/>
            <a:ext cx="1116012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7" name="Прямая со стрелкой 46"/>
          <p:cNvCxnSpPr>
            <a:stCxn id="45" idx="6"/>
            <a:endCxn id="48" idx="2"/>
          </p:cNvCxnSpPr>
          <p:nvPr/>
        </p:nvCxnSpPr>
        <p:spPr>
          <a:xfrm>
            <a:off x="6321425" y="5668433"/>
            <a:ext cx="146050" cy="0"/>
          </a:xfrm>
          <a:prstGeom prst="straightConnector1">
            <a:avLst/>
          </a:prstGeom>
          <a:ln w="12700">
            <a:solidFill>
              <a:srgbClr val="6451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6467476" y="4980518"/>
            <a:ext cx="1116013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731126" y="4980518"/>
            <a:ext cx="1116013" cy="1375833"/>
          </a:xfrm>
          <a:prstGeom prst="ellipse">
            <a:avLst/>
          </a:prstGeom>
          <a:solidFill>
            <a:schemeClr val="bg1"/>
          </a:solidFill>
          <a:ln>
            <a:solidFill>
              <a:srgbClr val="6451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7585075" y="5668433"/>
            <a:ext cx="146050" cy="0"/>
          </a:xfrm>
          <a:prstGeom prst="straightConnector1">
            <a:avLst/>
          </a:prstGeom>
          <a:ln w="12700">
            <a:solidFill>
              <a:srgbClr val="6451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Рисунок 5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2738" y="5162551"/>
            <a:ext cx="742950" cy="101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43701" y="5217584"/>
            <a:ext cx="492125" cy="90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61289" y="5012268"/>
            <a:ext cx="1057275" cy="112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8" grpId="0" animBg="1"/>
      <p:bldP spid="40" grpId="0" animBg="1"/>
      <p:bldP spid="45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700213"/>
            <a:ext cx="1584325" cy="1223962"/>
          </a:xfrm>
          <a:noFill/>
          <a:ln/>
        </p:spPr>
      </p:pic>
      <p:pic>
        <p:nvPicPr>
          <p:cNvPr id="40963" name="Picture 3" descr="j0083944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627313" y="1916113"/>
            <a:ext cx="1368425" cy="1008062"/>
          </a:xfrm>
          <a:noFill/>
          <a:ln/>
        </p:spPr>
      </p:pic>
      <p:pic>
        <p:nvPicPr>
          <p:cNvPr id="40964" name="Picture 4" descr="j0083966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500563" y="1844675"/>
            <a:ext cx="792162" cy="1079500"/>
          </a:xfrm>
          <a:noFill/>
          <a:ln/>
        </p:spPr>
      </p:pic>
      <p:pic>
        <p:nvPicPr>
          <p:cNvPr id="40965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084888" y="1989138"/>
            <a:ext cx="803275" cy="776287"/>
          </a:xfrm>
          <a:noFill/>
          <a:ln/>
        </p:spPr>
      </p:pic>
      <p:pic>
        <p:nvPicPr>
          <p:cNvPr id="40966" name="Picture 6" descr="153827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35825" y="1844675"/>
            <a:ext cx="1584325" cy="1441450"/>
          </a:xfrm>
          <a:prstGeom prst="rect">
            <a:avLst/>
          </a:prstGeom>
          <a:noFill/>
        </p:spPr>
      </p:pic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68313" y="3357563"/>
            <a:ext cx="17272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Сок растения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2700338" y="3357563"/>
            <a:ext cx="10795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тля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067175" y="3357563"/>
            <a:ext cx="11525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Божья</a:t>
            </a:r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коровка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5580063" y="3429000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паук</a:t>
            </a: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6877050" y="3500438"/>
            <a:ext cx="226695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Насекомоядная</a:t>
            </a:r>
          </a:p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птица</a:t>
            </a:r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2195513" y="3789363"/>
            <a:ext cx="5762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3779838" y="3716338"/>
            <a:ext cx="2873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5219700" y="3789363"/>
            <a:ext cx="3603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6516688" y="3789363"/>
            <a:ext cx="3603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" name="Заголовок 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0"/>
            <a:ext cx="5857916" cy="145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nimBg="1"/>
      <p:bldP spid="40969" grpId="0" animBg="1"/>
      <p:bldP spid="40970" grpId="0" animBg="1"/>
      <p:bldP spid="40971" grpId="0" animBg="1"/>
      <p:bldP spid="40973" grpId="0" animBg="1"/>
      <p:bldP spid="40974" grpId="0" animBg="1"/>
      <p:bldP spid="40975" grpId="0" animBg="1"/>
      <p:bldP spid="40976" grpId="0" animBg="1"/>
      <p:bldP spid="4097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1773238"/>
            <a:ext cx="2411413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Мертвое животное</a:t>
            </a:r>
          </a:p>
        </p:txBody>
      </p:sp>
      <p:pic>
        <p:nvPicPr>
          <p:cNvPr id="31" name="Заголовок 4"/>
          <p:cNvPicPr>
            <a:picLocks noGrp="1" noChangeArrowheads="1"/>
          </p:cNvPicPr>
          <p:nvPr>
            <p:ph type="title" sz="quarter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7083425" cy="1504950"/>
          </a:xfrm>
        </p:spPr>
      </p:pic>
      <p:pic>
        <p:nvPicPr>
          <p:cNvPr id="4403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16238" y="1773238"/>
            <a:ext cx="1074737" cy="935037"/>
          </a:xfrm>
          <a:noFill/>
          <a:ln/>
        </p:spPr>
      </p:pic>
      <p:pic>
        <p:nvPicPr>
          <p:cNvPr id="44036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1773238"/>
            <a:ext cx="1460500" cy="936625"/>
          </a:xfrm>
          <a:noFill/>
          <a:ln/>
        </p:spPr>
      </p:pic>
      <p:pic>
        <p:nvPicPr>
          <p:cNvPr id="44037" name="Picture 5" descr="j0325574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6659563" y="1412875"/>
            <a:ext cx="1830387" cy="1360488"/>
          </a:xfrm>
          <a:noFill/>
          <a:ln/>
        </p:spPr>
      </p:pic>
      <p:pic>
        <p:nvPicPr>
          <p:cNvPr id="44039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95288" y="4076700"/>
            <a:ext cx="1873250" cy="1549400"/>
          </a:xfrm>
          <a:ln/>
        </p:spPr>
      </p:pic>
      <p:pic>
        <p:nvPicPr>
          <p:cNvPr id="44040" name="Picture 8" descr="j0359253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4437063"/>
            <a:ext cx="1374775" cy="936625"/>
          </a:xfrm>
          <a:prstGeom prst="rect">
            <a:avLst/>
          </a:prstGeom>
          <a:noFill/>
        </p:spPr>
      </p:pic>
      <p:pic>
        <p:nvPicPr>
          <p:cNvPr id="44041" name="Picture 9" descr="153827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59338" y="3933825"/>
            <a:ext cx="1800225" cy="1582738"/>
          </a:xfrm>
          <a:prstGeom prst="rect">
            <a:avLst/>
          </a:prstGeom>
          <a:noFill/>
        </p:spPr>
      </p:pic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92950" y="3789363"/>
            <a:ext cx="17272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3059113" y="2852738"/>
            <a:ext cx="1152525" cy="4318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муха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4787900" y="2924175"/>
            <a:ext cx="1368425" cy="3603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лягушка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7164388" y="2924175"/>
            <a:ext cx="1655762" cy="3603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уж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250825" y="5876925"/>
            <a:ext cx="1871663" cy="504825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опад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2771775" y="5734050"/>
            <a:ext cx="1728788" cy="719138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Дождевой</a:t>
            </a:r>
          </a:p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червь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5003800" y="5876925"/>
            <a:ext cx="1655763" cy="504825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дрозд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7092950" y="5805488"/>
            <a:ext cx="1871663" cy="6477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Ястреб</a:t>
            </a:r>
          </a:p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перепелятник</a:t>
            </a:r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2411413" y="2349500"/>
            <a:ext cx="720725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auto">
          <a:xfrm>
            <a:off x="4211638" y="3068638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>
            <a:off x="6227763" y="3141663"/>
            <a:ext cx="865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2124075" y="6165850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4" name="Line 22"/>
          <p:cNvSpPr>
            <a:spLocks noChangeShapeType="1"/>
          </p:cNvSpPr>
          <p:nvPr/>
        </p:nvSpPr>
        <p:spPr bwMode="auto">
          <a:xfrm>
            <a:off x="4572000" y="6092825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5" name="Line 23"/>
          <p:cNvSpPr>
            <a:spLocks noChangeShapeType="1"/>
          </p:cNvSpPr>
          <p:nvPr/>
        </p:nvSpPr>
        <p:spPr bwMode="auto">
          <a:xfrm>
            <a:off x="6659563" y="6165850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>
            <a:off x="0" y="1773238"/>
            <a:ext cx="2411413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</a:rPr>
              <a:t>Мертвое животное</a:t>
            </a:r>
          </a:p>
        </p:txBody>
      </p:sp>
      <p:pic>
        <p:nvPicPr>
          <p:cNvPr id="44057" name="Picture 2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288" y="4076700"/>
            <a:ext cx="187325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3059113" y="2852738"/>
            <a:ext cx="1152525" cy="431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муха</a:t>
            </a:r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4787900" y="2924175"/>
            <a:ext cx="1368425" cy="360363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лягушка</a:t>
            </a: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7164388" y="2924175"/>
            <a:ext cx="1655762" cy="360363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уж</a:t>
            </a:r>
          </a:p>
        </p:txBody>
      </p: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0" y="1773238"/>
            <a:ext cx="2411413" cy="792162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</a:rPr>
              <a:t>Мертвое животное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 animBg="1"/>
      <p:bldP spid="44047" grpId="0" animBg="1"/>
      <p:bldP spid="44048" grpId="0" animBg="1"/>
      <p:bldP spid="44049" grpId="0" animBg="1"/>
      <p:bldP spid="44058" grpId="0" animBg="1"/>
      <p:bldP spid="44059" grpId="0" animBg="1"/>
      <p:bldP spid="44060" grpId="0" animBg="1"/>
      <p:bldP spid="440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1142984"/>
          <a:ext cx="7715303" cy="4286280"/>
        </p:xfrm>
        <a:graphic>
          <a:graphicData uri="http://schemas.openxmlformats.org/drawingml/2006/table">
            <a:tbl>
              <a:tblPr/>
              <a:tblGrid>
                <a:gridCol w="1650742"/>
                <a:gridCol w="1658815"/>
                <a:gridCol w="2491047"/>
                <a:gridCol w="1914699"/>
              </a:tblGrid>
              <a:tr h="779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Цепь питания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Начальное звено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Последовательность звеньев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Роль в экосистеме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8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Цепи выедания (пастбищная)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Преобразование органических веществ, образованных в растениях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8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Цепи разложения (детритные)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Детрит – </a:t>
                      </a:r>
                      <a:r>
                        <a:rPr lang="ru-RU" sz="1800" b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редуцент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800" b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консумент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II порядка – </a:t>
                      </a:r>
                      <a:r>
                        <a:rPr lang="ru-RU" sz="1800" b="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консумент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III порядка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8" y="1142984"/>
          <a:ext cx="7715303" cy="4304973"/>
        </p:xfrm>
        <a:graphic>
          <a:graphicData uri="http://schemas.openxmlformats.org/drawingml/2006/table">
            <a:tbl>
              <a:tblPr/>
              <a:tblGrid>
                <a:gridCol w="1650742"/>
                <a:gridCol w="1658815"/>
                <a:gridCol w="2491047"/>
                <a:gridCol w="1914699"/>
              </a:tblGrid>
              <a:tr h="7793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Цепь питания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Начальное звено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Последовательность звеньев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Роль в экосистеме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8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Цепи выедания (пастбищная)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Растения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Продуцент –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консумент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 порядка –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консумент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II порядка –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консумент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III порядка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Преобразование органических веществ, образованных в растениях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8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Цепи разложения (детритные)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Органические остатки (детрит)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Детрит – редуцент- консумент II порядка – консумент III порядка</a:t>
                      </a:r>
                      <a:endParaRPr lang="ru-RU" sz="18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Разложение органических остатков до более простых соединений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444</Words>
  <Application>Microsoft Office PowerPoint</Application>
  <PresentationFormat>Экран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   Тема урока:  «Цепи питания». 7 классс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Практическая работа «Составление и анализ пищевых цепей».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Экосистемы</dc:title>
  <dc:creator>Иван Иванович Омельченко</dc:creator>
  <cp:lastModifiedBy>Роман</cp:lastModifiedBy>
  <cp:revision>76</cp:revision>
  <dcterms:created xsi:type="dcterms:W3CDTF">2009-04-13T16:28:30Z</dcterms:created>
  <dcterms:modified xsi:type="dcterms:W3CDTF">2023-10-31T08:29:59Z</dcterms:modified>
</cp:coreProperties>
</file>